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4"/>
  </p:notesMasterIdLst>
  <p:sldIdLst>
    <p:sldId id="289" r:id="rId2"/>
    <p:sldId id="293" r:id="rId3"/>
    <p:sldId id="301" r:id="rId4"/>
    <p:sldId id="260" r:id="rId5"/>
    <p:sldId id="261" r:id="rId6"/>
    <p:sldId id="310" r:id="rId7"/>
    <p:sldId id="313" r:id="rId8"/>
    <p:sldId id="307" r:id="rId9"/>
    <p:sldId id="308" r:id="rId10"/>
    <p:sldId id="309" r:id="rId11"/>
    <p:sldId id="314" r:id="rId12"/>
    <p:sldId id="29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strada-Reynolds, Victoria" initials="EV" lastIdx="3" clrIdx="0">
    <p:extLst>
      <p:ext uri="{19B8F6BF-5375-455C-9EA6-DF929625EA0E}">
        <p15:presenceInfo xmlns:p15="http://schemas.microsoft.com/office/powerpoint/2012/main" userId="Estrada-Reynolds, Victor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895" autoAdjust="0"/>
  </p:normalViewPr>
  <p:slideViewPr>
    <p:cSldViewPr>
      <p:cViewPr varScale="1">
        <p:scale>
          <a:sx n="59" d="100"/>
          <a:sy n="59" d="100"/>
        </p:scale>
        <p:origin x="214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B8ACCE-310D-4785-AFC7-4DD27F94AE85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32B39-0475-4750-9561-82BDEC735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866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3B9D33-D6D7-4797-BC49-9116272F751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6266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B58BC8-05B8-7CCF-78F7-3CE6A2D49D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E4CFBBB-F5E0-490C-2556-CEF67CD78A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38F8F70-9933-E3FD-441D-7E95FC2BB0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C2A8DE-FF93-A779-CB02-69E9D62A91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A32B39-0475-4750-9561-82BDEC7354F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9996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A32B39-0475-4750-9561-82BDEC7354F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465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A32B39-0475-4750-9561-82BDEC7354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974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A32B39-0475-4750-9561-82BDEC7354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022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A32B39-0475-4750-9561-82BDEC7354F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135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A32B39-0475-4750-9561-82BDEC7354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0987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5223F6-0CA6-151C-7640-2A024C852C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18891B8-77A0-CEC7-BBAC-057730C20D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799E5BB-F81D-3139-EDED-98D2DC02A9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13AA5D-142E-9CEA-B660-4747A114F8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A32B39-0475-4750-9561-82BDEC7354F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272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A32B39-0475-4750-9561-82BDEC7354F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0503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7DB227-63B3-6D1D-FD93-69F0D6786B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7EC1AE1-E8A0-332E-E3A9-DFEC418D43C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6A300FD-555A-37CC-416E-2EEA550336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A690F4-5EE1-BA4C-0D15-DDD929A741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A32B39-0475-4750-9561-82BDEC7354F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180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67C61B-80FF-8B61-E122-A26A1E864C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4110657-6D52-C9E4-1F4A-8F60E1E3FC4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7990DAF-486C-9527-F3C1-5C12390D40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33A49F-E15F-4C88-7203-F389E60E46A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A32B39-0475-4750-9561-82BDEC7354F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846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>
                <a:latin typeface="Calibri" panose="020F0502020204030204" pitchFamily="34" charset="0"/>
              </a:defRPr>
            </a:lvl1pPr>
          </a:lstStyle>
          <a:p>
            <a:fld id="{8C51D4EE-1735-4551-92EE-1990C436810B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E1CF163-1476-4CEC-B049-281CD4CE4E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Calibri" panose="020F050202020403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Calibri" panose="020F050202020403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Calibri" panose="020F050202020403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1D4EE-1735-4551-92EE-1990C436810B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F163-1476-4CEC-B049-281CD4CE4E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1D4EE-1735-4551-92EE-1990C436810B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F163-1476-4CEC-B049-281CD4CE4EB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8C51D4EE-1735-4551-92EE-1990C436810B}" type="datetimeFigureOut">
              <a:rPr lang="en-US" smtClean="0"/>
              <a:pPr/>
              <a:t>3/14/2025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E1CF163-1476-4CEC-B049-281CD4CE4E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>
                <a:latin typeface="Calibri" panose="020F0502020204030204" pitchFamily="34" charset="0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8C51D4EE-1735-4551-92EE-1990C436810B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E1CF163-1476-4CEC-B049-281CD4CE4E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Calibri" panose="020F050202020403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8C51D4EE-1735-4551-92EE-1990C436810B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E1CF163-1476-4CEC-B049-281CD4CE4E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1D4EE-1735-4551-92EE-1990C436810B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F163-1476-4CEC-B049-281CD4CE4EB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1D4EE-1735-4551-92EE-1990C436810B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F163-1476-4CEC-B049-281CD4CE4EB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1D4EE-1735-4551-92EE-1990C436810B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F163-1476-4CEC-B049-281CD4CE4EB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1D4EE-1735-4551-92EE-1990C436810B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F163-1476-4CEC-B049-281CD4CE4E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1D4EE-1735-4551-92EE-1990C436810B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F163-1476-4CEC-B049-281CD4CE4E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C51D4EE-1735-4551-92EE-1990C436810B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E1CF163-1476-4CEC-B049-281CD4CE4EB9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rgbClr val="0070C0"/>
          </a:solidFill>
          <a:latin typeface="Calibri" panose="020F0502020204030204" pitchFamily="34" charset="0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>
              <a:lumMod val="95000"/>
              <a:lumOff val="5000"/>
            </a:schemeClr>
          </a:solidFill>
          <a:latin typeface="Calibri" panose="020F0502020204030204" pitchFamily="34" charset="0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066800" y="5029200"/>
            <a:ext cx="7010400" cy="838200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Joshua J. Reynolds – University of Scranton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Dr. Victoria Estrada-Reynolds</a:t>
            </a:r>
            <a:r>
              <a:rPr lang="en-US" sz="18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– King’s College 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5F82D11-4AB9-45F6-85C7-F430FAE25C02}"/>
              </a:ext>
            </a:extLst>
          </p:cNvPr>
          <p:cNvSpPr/>
          <p:nvPr/>
        </p:nvSpPr>
        <p:spPr>
          <a:xfrm>
            <a:off x="1066800" y="3810000"/>
            <a:ext cx="72490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the Fourth Do We Know? Examining Search and Seizure Knowledge </a:t>
            </a:r>
          </a:p>
        </p:txBody>
      </p:sp>
      <p:pic>
        <p:nvPicPr>
          <p:cNvPr id="7" name="Picture 2" descr="Image result for university of scranton logo&quot;">
            <a:extLst>
              <a:ext uri="{FF2B5EF4-FFF2-40B4-BE49-F238E27FC236}">
                <a16:creationId xmlns:a16="http://schemas.microsoft.com/office/drawing/2014/main" id="{D5A0E04B-63CF-427A-A7F5-29BCE7D8C7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19200"/>
            <a:ext cx="1447800" cy="1800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King's College, Pennsylvania">
            <a:extLst>
              <a:ext uri="{FF2B5EF4-FFF2-40B4-BE49-F238E27FC236}">
                <a16:creationId xmlns:a16="http://schemas.microsoft.com/office/drawing/2014/main" id="{0EABA851-4B7C-E186-C280-7159CF4AF6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28587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2034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765DD1-1C8C-0A48-4645-26C9530959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aph of a number of people&#10;&#10;Description automatically generated with medium confidence">
            <a:extLst>
              <a:ext uri="{FF2B5EF4-FFF2-40B4-BE49-F238E27FC236}">
                <a16:creationId xmlns:a16="http://schemas.microsoft.com/office/drawing/2014/main" id="{AC1BCC89-F4E5-A7F8-F4B5-CB1DC80CC5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143000"/>
            <a:ext cx="5486400" cy="54864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B7CA900-69C0-5A4E-7649-E2569488E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– Bayesian modeling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8A84B96-74D2-E407-0FFE-6BB2EAF763DC}"/>
              </a:ext>
            </a:extLst>
          </p:cNvPr>
          <p:cNvSpPr txBox="1"/>
          <p:nvPr/>
        </p:nvSpPr>
        <p:spPr>
          <a:xfrm>
            <a:off x="0" y="1524000"/>
            <a:ext cx="32330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Terms and rules of search and seizure law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4A4EB1-636E-0118-EF19-A3D87861A459}"/>
              </a:ext>
            </a:extLst>
          </p:cNvPr>
          <p:cNvSpPr txBox="1"/>
          <p:nvPr/>
        </p:nvSpPr>
        <p:spPr>
          <a:xfrm>
            <a:off x="-114300" y="3357150"/>
            <a:ext cx="37719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Technical/textbook search and seizure law definitions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7BC77F-7B24-D0A5-9DB0-8F6787F10669}"/>
              </a:ext>
            </a:extLst>
          </p:cNvPr>
          <p:cNvSpPr txBox="1"/>
          <p:nvPr/>
        </p:nvSpPr>
        <p:spPr>
          <a:xfrm>
            <a:off x="762000" y="5190300"/>
            <a:ext cx="27432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Context specific and applied search and seizure law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16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EADE2-B102-EDDD-A4E8-F87CC7F37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– perception of knowledge  </a:t>
            </a:r>
            <a:endParaRPr lang="en-US" dirty="0"/>
          </a:p>
        </p:txBody>
      </p:sp>
      <p:pic>
        <p:nvPicPr>
          <p:cNvPr id="4" name="Picture 3" descr="A group of graphs showing different types of knowledge&#10;&#10;Description automatically generated with medium confidence">
            <a:extLst>
              <a:ext uri="{FF2B5EF4-FFF2-40B4-BE49-F238E27FC236}">
                <a16:creationId xmlns:a16="http://schemas.microsoft.com/office/drawing/2014/main" id="{C6651FC0-48ED-1260-BBCE-44D51CD73B1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219200"/>
            <a:ext cx="5562600" cy="55626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5EAE56B-6126-F114-A5D2-2418DC660E80}"/>
              </a:ext>
            </a:extLst>
          </p:cNvPr>
          <p:cNvSpPr txBox="1"/>
          <p:nvPr/>
        </p:nvSpPr>
        <p:spPr>
          <a:xfrm>
            <a:off x="0" y="1905000"/>
            <a:ext cx="327659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people were not that well calibrated in terms of their knowledge of the law and their actual search and seizure knowledge, but police officers were better calibrated</a:t>
            </a:r>
          </a:p>
        </p:txBody>
      </p:sp>
    </p:spTree>
    <p:extLst>
      <p:ext uri="{BB962C8B-B14F-4D97-AF65-F5344CB8AC3E}">
        <p14:creationId xmlns:p14="http://schemas.microsoft.com/office/powerpoint/2010/main" val="2622806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1B959461-E9E9-CB9C-44D0-D5AA891DA6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3469275"/>
            <a:ext cx="1940925" cy="19409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47C24DD-FF8F-22F6-B141-E8DE07FEB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 thoughts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95C17-26C6-4552-A9D2-D58E571419E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27068" cy="493776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have much to learn but we have a strong set of items for future research including for instrument development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 to AP-LS for the ECP grant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67931C-1E8B-1E1C-2AC8-710AA1159D97}"/>
              </a:ext>
            </a:extLst>
          </p:cNvPr>
          <p:cNvSpPr txBox="1"/>
          <p:nvPr/>
        </p:nvSpPr>
        <p:spPr>
          <a:xfrm>
            <a:off x="3848894" y="4442373"/>
            <a:ext cx="4724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https://www.reynolds-legal-psych.com/lab-forensic-and-legal-psychology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A7A1C2-2C55-3BDD-6911-A652C0E95805}"/>
              </a:ext>
            </a:extLst>
          </p:cNvPr>
          <p:cNvSpPr txBox="1"/>
          <p:nvPr/>
        </p:nvSpPr>
        <p:spPr>
          <a:xfrm>
            <a:off x="3925094" y="385027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Joshua.Reynolds@scranton.edu</a:t>
            </a:r>
          </a:p>
        </p:txBody>
      </p:sp>
    </p:spTree>
    <p:extLst>
      <p:ext uri="{BB962C8B-B14F-4D97-AF65-F5344CB8AC3E}">
        <p14:creationId xmlns:p14="http://schemas.microsoft.com/office/powerpoint/2010/main" val="406504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5DFED-8117-A54F-1B33-8F81F7207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3E6D5-0811-AE86-0D5A-C9F93FA2FEE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exists about legal knowledge in many domains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Medical marijuana laws in their own state (Mauro et al., 2019)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Students’ legal knowledge of sexual assault (Kimberly &amp; Hardman, 2019)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Adolescents’ understanding of Miranda rights (Haney-Caron et al., 2023)</a:t>
            </a:r>
          </a:p>
          <a:p>
            <a:pPr lv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727CA3"/>
              </a:buClr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Very little research on what people know about search and seizure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85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5DFED-8117-A54F-1B33-8F81F7207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3E6D5-0811-AE86-0D5A-C9F93FA2FEE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 and seizure?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Basic history and civic education 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Fourth amendment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can the police do or not do?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Compliance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Ramifications for Fourth Amendment violations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Perception of the law and knowledge may affect police legitimacy </a:t>
            </a:r>
          </a:p>
        </p:txBody>
      </p:sp>
    </p:spTree>
    <p:extLst>
      <p:ext uri="{BB962C8B-B14F-4D97-AF65-F5344CB8AC3E}">
        <p14:creationId xmlns:p14="http://schemas.microsoft.com/office/powerpoint/2010/main" val="2359266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AD622-C318-42AA-A3CB-25961D397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FFD16-19ED-46A6-88B5-E047BC394AD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and explore what people know about search and seizure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Basic terms such as search and seizure, fundamental aspects (e.g., when a warrant is required), and routine applied contexts (e.g., what evidence can be admitted as search incident to a lawful arrest)</a:t>
            </a:r>
          </a:p>
          <a:p>
            <a:pPr lvl="1">
              <a:buClr>
                <a:srgbClr val="9FB8CD"/>
              </a:buClr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Examine what people know in different populations know:</a:t>
            </a:r>
          </a:p>
          <a:p>
            <a:pPr lvl="2">
              <a:buClr>
                <a:srgbClr val="9FB8CD"/>
              </a:buClr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population</a:t>
            </a:r>
          </a:p>
          <a:p>
            <a:pPr lvl="2">
              <a:buClr>
                <a:srgbClr val="9FB8CD"/>
              </a:buClr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College students</a:t>
            </a:r>
          </a:p>
          <a:p>
            <a:pPr lvl="2">
              <a:buClr>
                <a:srgbClr val="9FB8CD"/>
              </a:buClr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Police officers </a:t>
            </a:r>
          </a:p>
          <a:p>
            <a:pPr lvl="2">
              <a:buClr>
                <a:srgbClr val="9FB8CD"/>
              </a:buClr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818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AD622-C318-42AA-A3CB-25961D397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FFD16-19ED-46A6-88B5-E047BC394AD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82000" cy="493776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Participants </a:t>
            </a:r>
          </a:p>
          <a:p>
            <a:pPr lvl="2">
              <a:buClr>
                <a:srgbClr val="9FB8CD"/>
              </a:buClr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population – Prolific </a:t>
            </a:r>
          </a:p>
          <a:p>
            <a:pPr lvl="3">
              <a:buClr>
                <a:srgbClr val="9FB8CD"/>
              </a:buClr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1,290 </a:t>
            </a:r>
          </a:p>
          <a:p>
            <a:pPr lvl="2">
              <a:buClr>
                <a:srgbClr val="9FB8CD"/>
              </a:buClr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College students - Northeastern university in the U.S. </a:t>
            </a:r>
          </a:p>
          <a:p>
            <a:pPr lvl="3">
              <a:buClr>
                <a:srgbClr val="9FB8CD"/>
              </a:buClr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202  </a:t>
            </a:r>
          </a:p>
          <a:p>
            <a:pPr lvl="2">
              <a:buClr>
                <a:srgbClr val="9FB8CD"/>
              </a:buClr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Police officers – Prolific </a:t>
            </a:r>
          </a:p>
          <a:p>
            <a:pPr lvl="3">
              <a:buClr>
                <a:srgbClr val="9FB8CD"/>
              </a:buClr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32 </a:t>
            </a:r>
          </a:p>
          <a:p>
            <a:pPr lvl="2">
              <a:buClr>
                <a:srgbClr val="9FB8CD"/>
              </a:buClr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1,524</a:t>
            </a:r>
          </a:p>
        </p:txBody>
      </p:sp>
    </p:spTree>
    <p:extLst>
      <p:ext uri="{BB962C8B-B14F-4D97-AF65-F5344CB8AC3E}">
        <p14:creationId xmlns:p14="http://schemas.microsoft.com/office/powerpoint/2010/main" val="3175302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BB1F24-6019-0804-BF67-C82C91529A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7994D-E4D6-B729-7743-0387F6239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76639-158B-A31C-90F6-F16FE1F94B2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82000" cy="5638800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percentile (0-100), how much do you think you know about the law, compared to all other people in the United States?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 multiple choice items 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Items:</a:t>
            </a:r>
          </a:p>
          <a:p>
            <a:pPr lvl="3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which of the following cases would a warrant probably NOT be needed? </a:t>
            </a:r>
          </a:p>
          <a:p>
            <a:pPr lvl="4"/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search for weapons after arresting a suspect     </a:t>
            </a:r>
          </a:p>
          <a:p>
            <a:pPr lvl="4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search of a house </a:t>
            </a:r>
          </a:p>
          <a:p>
            <a:pPr lvl="4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search for drugs in all parts of a car after a traffic violation </a:t>
            </a:r>
          </a:p>
          <a:p>
            <a:pPr lvl="4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search of someone’s car after that person has refused consent </a:t>
            </a:r>
          </a:p>
          <a:p>
            <a:pPr lvl="3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Fourth Amendment contains two clauses. What are they?</a:t>
            </a:r>
          </a:p>
          <a:p>
            <a:pPr lvl="4"/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reasonableness clause and the warrants clause    </a:t>
            </a:r>
          </a:p>
          <a:p>
            <a:pPr lvl="4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search clause and the seizure clause </a:t>
            </a:r>
          </a:p>
          <a:p>
            <a:pPr lvl="4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warrants clause and the power clause </a:t>
            </a:r>
          </a:p>
          <a:p>
            <a:pPr lvl="4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upper clause and the lower clause</a:t>
            </a:r>
          </a:p>
          <a:p>
            <a:pPr lvl="3">
              <a:buClr>
                <a:srgbClr val="9FB8CD">
                  <a:shade val="75000"/>
                </a:srgbClr>
              </a:buClr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>
              <a:buClr>
                <a:srgbClr val="9FB8CD">
                  <a:shade val="75000"/>
                </a:srgbClr>
              </a:buClr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Jake, a police officer, sees a man parked outside a closed jewelry store. He has a strong gut feeling that the man is up to something, so he asks the man to step out of his car and cuffs him. Which of the following is TRUE? </a:t>
            </a:r>
          </a:p>
          <a:p>
            <a:pPr lvl="4"/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an INVALID arrest because Jake cannot arrest based on a ‘hunch’</a:t>
            </a:r>
          </a:p>
          <a:p>
            <a:pPr lvl="4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an INVALID arrest because Jake did NOT have a reason to be near the jewelry store</a:t>
            </a:r>
          </a:p>
          <a:p>
            <a:pPr lvl="4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 VALID arrest because the man voluntarily stepped out of his car</a:t>
            </a:r>
          </a:p>
          <a:p>
            <a:pPr lvl="4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 VALID arrest because jewelry stores get special protection from the police</a:t>
            </a:r>
          </a:p>
          <a:p>
            <a:pPr lvl="4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Demographics questions</a:t>
            </a:r>
          </a:p>
        </p:txBody>
      </p:sp>
    </p:spTree>
    <p:extLst>
      <p:ext uri="{BB962C8B-B14F-4D97-AF65-F5344CB8AC3E}">
        <p14:creationId xmlns:p14="http://schemas.microsoft.com/office/powerpoint/2010/main" val="745574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4C14E-8966-0750-17BB-ED378A190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– raw scores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A1870-9602-B3C6-1EFA-DE99D67BB6C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groups demonstrated proficiency in some areas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Correctly answered example of reasonable suspicion (&gt;95.8%)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items participants performed poorly on across the board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question about the two clauses in the Fourth Amendment was only correctly answered by 25% of police officers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items was answered more correctly by the other groups than police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Half of the police officers in the sample responded that it was okay that a police officer arrest someone because the person voluntarily stepped out of a car, despite no probable cause. </a:t>
            </a:r>
          </a:p>
        </p:txBody>
      </p:sp>
    </p:spTree>
    <p:extLst>
      <p:ext uri="{BB962C8B-B14F-4D97-AF65-F5344CB8AC3E}">
        <p14:creationId xmlns:p14="http://schemas.microsoft.com/office/powerpoint/2010/main" val="1216926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77961B-622A-6A7E-658E-572F990EEE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EFA15-E12E-9F86-8E12-DF29B3076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- IRT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8BB94-0022-0F2A-52E9-A037BE56F17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82000" cy="493776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Item Response Analysis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Unidimensionality was investigated VSS,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Velicer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MAP, likelihood ratio test, model comparison (AIC, BIC, SABIC, and HQ), and DETECT indices 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of nonignorable multidimensionality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the test content and observed cross-loading item structure, correlated traits models were explored, specifically within-item multidimensional models </a:t>
            </a:r>
          </a:p>
          <a:p>
            <a:pPr lvl="3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Within-item multidimensionality can occur when there are items that are indicators for more than one dimension (Adams et al., 1997;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Reckase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2009)</a:t>
            </a:r>
          </a:p>
          <a:p>
            <a:pPr lvl="4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Thus, the item itself is multidimensional. </a:t>
            </a:r>
          </a:p>
        </p:txBody>
      </p:sp>
    </p:spTree>
    <p:extLst>
      <p:ext uri="{BB962C8B-B14F-4D97-AF65-F5344CB8AC3E}">
        <p14:creationId xmlns:p14="http://schemas.microsoft.com/office/powerpoint/2010/main" val="87305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40F65F-80C4-9ACB-2284-CB51DFA08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03B10-ED5B-4070-07CB-928704525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- IRT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FD1A6-D29E-F1E5-21CB-5E0E236C632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82000" cy="493776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Extensive model comparison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final model was a 3-dimension 3PL </a:t>
            </a:r>
          </a:p>
          <a:p>
            <a:pPr lvl="2"/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Global fit indices suggested strong fit (</a:t>
            </a:r>
            <a:r>
              <a:rPr lang="en-US" sz="2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2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313.45, </a:t>
            </a:r>
            <a:r>
              <a:rPr lang="en-US" sz="2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df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291,     </a:t>
            </a:r>
            <a:r>
              <a:rPr lang="en-US" sz="2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.17, RMSEA = .007 95% CI [.000, .013], SRMSR = .026,   TLI = .992, CFI = .995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Dimension 1 – proficiency in terms and rules of search and seizure law 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Dimension 2 – proficiency in technical/textbook search and seizure law definitions 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Dimension 3 – proficiency in context specific and applied search and seizure law </a:t>
            </a:r>
          </a:p>
          <a:p>
            <a:pPr lvl="2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285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5086</TotalTime>
  <Words>878</Words>
  <Application>Microsoft Office PowerPoint</Application>
  <PresentationFormat>On-screen Show (4:3)</PresentationFormat>
  <Paragraphs>103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Gill Sans MT</vt:lpstr>
      <vt:lpstr>Times New Roman</vt:lpstr>
      <vt:lpstr>Wingdings</vt:lpstr>
      <vt:lpstr>Wingdings 3</vt:lpstr>
      <vt:lpstr>Origin</vt:lpstr>
      <vt:lpstr>PowerPoint Presentation</vt:lpstr>
      <vt:lpstr>Background </vt:lpstr>
      <vt:lpstr>Background </vt:lpstr>
      <vt:lpstr>Current research</vt:lpstr>
      <vt:lpstr>Method</vt:lpstr>
      <vt:lpstr>Method</vt:lpstr>
      <vt:lpstr>Results – raw scores </vt:lpstr>
      <vt:lpstr>Results - IRT</vt:lpstr>
      <vt:lpstr>Results - IRT</vt:lpstr>
      <vt:lpstr>Results – Bayesian modeling </vt:lpstr>
      <vt:lpstr>Results – perception of knowledge  </vt:lpstr>
      <vt:lpstr>Final thoughts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</dc:creator>
  <cp:lastModifiedBy>Dr. Joshua J. Reynolds Ph.D.</cp:lastModifiedBy>
  <cp:revision>194</cp:revision>
  <dcterms:created xsi:type="dcterms:W3CDTF">2017-04-24T17:17:15Z</dcterms:created>
  <dcterms:modified xsi:type="dcterms:W3CDTF">2025-03-14T20:08:24Z</dcterms:modified>
</cp:coreProperties>
</file>